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6"/>
  </p:notesMasterIdLst>
  <p:sldIdLst>
    <p:sldId id="400" r:id="rId2"/>
    <p:sldId id="401" r:id="rId3"/>
    <p:sldId id="426" r:id="rId4"/>
    <p:sldId id="456" r:id="rId5"/>
    <p:sldId id="457" r:id="rId6"/>
    <p:sldId id="465" r:id="rId7"/>
    <p:sldId id="458" r:id="rId8"/>
    <p:sldId id="460" r:id="rId9"/>
    <p:sldId id="459" r:id="rId10"/>
    <p:sldId id="461" r:id="rId11"/>
    <p:sldId id="464" r:id="rId12"/>
    <p:sldId id="462" r:id="rId13"/>
    <p:sldId id="463" r:id="rId14"/>
    <p:sldId id="424" r:id="rId15"/>
  </p:sldIdLst>
  <p:sldSz cx="9144000" cy="6858000" type="screen4x3"/>
  <p:notesSz cx="6761163" cy="9942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CC00"/>
    <a:srgbClr val="0033CC"/>
    <a:srgbClr val="CCFF33"/>
    <a:srgbClr val="FFCC99"/>
    <a:srgbClr val="FFFF99"/>
    <a:srgbClr val="CC33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>
      <p:cViewPr varScale="1">
        <p:scale>
          <a:sx n="74" d="100"/>
          <a:sy n="74" d="100"/>
        </p:scale>
        <p:origin x="-124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ＭＳ Ｐゴシック"/>
                <a:cs typeface="ＭＳ Ｐゴシック"/>
              </a:defRPr>
            </a:lvl1pPr>
          </a:lstStyle>
          <a:p>
            <a:pPr>
              <a:defRPr/>
            </a:pPr>
            <a:endParaRPr lang="en-US" altLang="fr-FR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761" y="0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ＭＳ Ｐゴシック"/>
                <a:cs typeface="ＭＳ Ｐゴシック"/>
              </a:defRPr>
            </a:lvl1pPr>
          </a:lstStyle>
          <a:p>
            <a:pPr>
              <a:defRPr/>
            </a:pPr>
            <a:fld id="{8DF105E3-9FB9-4FE7-8C09-C226AFEC521D}" type="datetimeFigureOut">
              <a:rPr lang="en-US" altLang="fr-FR"/>
              <a:pPr>
                <a:defRPr/>
              </a:pPr>
              <a:t>6/1/2016</a:t>
            </a:fld>
            <a:endParaRPr lang="en-US" altLang="fr-F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117" y="4722694"/>
            <a:ext cx="5408930" cy="44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noProof="0" smtClean="0"/>
              <a:t>Click to edit Master text styles</a:t>
            </a:r>
          </a:p>
          <a:p>
            <a:pPr lvl="1"/>
            <a:r>
              <a:rPr lang="en-US" altLang="fr-FR" noProof="0" smtClean="0"/>
              <a:t>Second level</a:t>
            </a:r>
          </a:p>
          <a:p>
            <a:pPr lvl="2"/>
            <a:r>
              <a:rPr lang="en-US" altLang="fr-FR" noProof="0" smtClean="0"/>
              <a:t>Third level</a:t>
            </a:r>
          </a:p>
          <a:p>
            <a:pPr lvl="3"/>
            <a:r>
              <a:rPr lang="en-US" altLang="fr-FR" noProof="0" smtClean="0"/>
              <a:t>Fourth level</a:t>
            </a:r>
          </a:p>
          <a:p>
            <a:pPr lvl="4"/>
            <a:r>
              <a:rPr lang="en-US" altLang="fr-FR" noProof="0" smtClean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ＭＳ Ｐゴシック"/>
                <a:cs typeface="ＭＳ Ｐゴシック"/>
              </a:defRPr>
            </a:lvl1pPr>
          </a:lstStyle>
          <a:p>
            <a:pPr>
              <a:defRPr/>
            </a:pPr>
            <a:endParaRPr lang="en-US" altLang="fr-FR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761" y="9443662"/>
            <a:ext cx="2929837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46BE4DE-CA06-4859-9170-78468AC60015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7356877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oriz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/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D0932D-2B0B-4E85-B945-A8095CB4CA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6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CA154-C727-48C2-A98B-C8EAD6CED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44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D777B-3619-4C71-890B-FA1B39E0FC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12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7921090-CB3A-425F-B692-AE1A3B2C6A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68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/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DC90FE-F103-4810-BCA2-40C5393F87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3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A2DF235C-480F-4712-ACF4-B09C5FB72F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34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B48D849B-E0FC-49C1-98F6-8B0360399F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9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FDB046-A58C-4E71-BE21-E2F75DF9AA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8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3B84AB-93B6-4F39-BEB9-CEBB29C225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2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4A593A88-1BB0-4D0D-BCA2-AC833CA6D8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0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horiz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0B9EE-7B4E-4FA3-8E1F-B438AEE143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1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CC"/>
            </a:gs>
            <a:gs pos="92999">
              <a:srgbClr val="000000"/>
            </a:gs>
            <a:gs pos="100000">
              <a:srgbClr val="0000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horizon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000" strike="noStrike" spc="60" baseline="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000" cap="all" spc="60" baseline="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/>
            </a:lvl1pPr>
          </a:lstStyle>
          <a:p>
            <a:fld id="{C5D84E19-4C74-4894-A712-F72F3625CF0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22" r:id="rId9"/>
    <p:sldLayoutId id="2147483819" r:id="rId10"/>
    <p:sldLayoutId id="2147483820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all" spc="5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ＭＳ Ｐゴシック" charset="0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ＭＳ Ｐゴシック" charset="0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ＭＳ Ｐゴシック" charset="0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700" kern="1200" spc="30">
          <a:solidFill>
            <a:schemeClr val="tx1"/>
          </a:solidFill>
          <a:latin typeface="+mn-lt"/>
          <a:ea typeface="ＭＳ Ｐゴシック" charset="0"/>
          <a:cs typeface="ＭＳ Ｐゴシック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Sistem_Monitorizare/index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file:///D:\XAMPP\xampp-control.ex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066800" y="1295400"/>
            <a:ext cx="7239000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fr-FR" sz="40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Richard Georgian ANDRONACHE</a:t>
            </a:r>
            <a:endParaRPr lang="en-US" altLang="fr-FR" sz="4000" b="1" dirty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ctr" eaLnBrk="1" hangingPunct="1">
              <a:defRPr/>
            </a:pPr>
            <a:r>
              <a:rPr lang="en-US" altLang="fr-FR" sz="2400" dirty="0" smtClean="0">
                <a:latin typeface="Palatino Linotype" panose="02040502050505030304" pitchFamily="18" charset="0"/>
              </a:rPr>
              <a:t>richard_georgian@yahoo.com</a:t>
            </a:r>
            <a:endParaRPr lang="en-US" altLang="fr-FR" sz="2400" b="1" dirty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ctr" eaLnBrk="1" hangingPunct="1">
              <a:defRPr/>
            </a:pPr>
            <a:endParaRPr lang="en-US" altLang="fr-FR" sz="2400" dirty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ctr" eaLnBrk="1" hangingPunct="1">
              <a:defRPr/>
            </a:pPr>
            <a:endParaRPr lang="en-US" altLang="fr-FR" sz="3200" dirty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ctr" eaLnBrk="1" hangingPunct="1">
              <a:defRPr/>
            </a:pPr>
            <a:r>
              <a:rPr lang="en-US" altLang="fr-FR" sz="24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Colegiul</a:t>
            </a:r>
            <a:r>
              <a:rPr lang="en-US" altLang="fr-FR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National “</a:t>
            </a:r>
            <a:r>
              <a:rPr lang="en-US" altLang="fr-FR" sz="24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Ien</a:t>
            </a:r>
            <a:r>
              <a:rPr lang="ro-RO" altLang="fr-FR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ăchiță Văcărescu</a:t>
            </a:r>
            <a:r>
              <a:rPr lang="en-US" altLang="fr-FR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”</a:t>
            </a:r>
            <a:endParaRPr lang="ro-RO" altLang="fr-FR" sz="2400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ctr" eaLnBrk="1" hangingPunct="1">
              <a:defRPr/>
            </a:pPr>
            <a:r>
              <a:rPr lang="ro-RO" altLang="fr-FR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Târgoviște, Dâmbovița</a:t>
            </a:r>
          </a:p>
          <a:p>
            <a:pPr algn="ctr" eaLnBrk="1" hangingPunct="1">
              <a:defRPr/>
            </a:pPr>
            <a:r>
              <a:rPr lang="ro-RO" altLang="fr-FR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Clasa a XII-a B</a:t>
            </a:r>
            <a:endParaRPr lang="en-US" altLang="fr-FR" i="1" dirty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784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1800" dirty="0" smtClean="0">
                <a:latin typeface="Century Schoolbook" panose="02040604050505020304" pitchFamily="18" charset="0"/>
              </a:rPr>
              <a:t>09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6053654"/>
            <a:ext cx="5562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2800" dirty="0" smtClean="0">
                <a:latin typeface="Century Schoolbook" panose="02040604050505020304" pitchFamily="18" charset="0"/>
              </a:rPr>
              <a:t>Modul WEB - Bază de date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165"/>
            <a:ext cx="8686800" cy="553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488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1800" dirty="0" smtClean="0">
                <a:latin typeface="Century Schoolbook" panose="02040604050505020304" pitchFamily="18" charset="0"/>
              </a:rPr>
              <a:t>1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0/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6053654"/>
            <a:ext cx="5562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2800" dirty="0" smtClean="0">
                <a:latin typeface="Century Schoolbook" panose="02040604050505020304" pitchFamily="18" charset="0"/>
              </a:rPr>
              <a:t>Demonstrație practică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  <p:pic>
        <p:nvPicPr>
          <p:cNvPr id="8194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990600"/>
            <a:ext cx="6124575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457200"/>
            <a:ext cx="914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941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1800" dirty="0" smtClean="0">
                <a:latin typeface="Century Schoolbook" panose="02040604050505020304" pitchFamily="18" charset="0"/>
              </a:rPr>
              <a:t>1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1/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6053654"/>
            <a:ext cx="5562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2800" dirty="0" smtClean="0">
                <a:latin typeface="Century Schoolbook" panose="02040604050505020304" pitchFamily="18" charset="0"/>
              </a:rPr>
              <a:t>Contribuții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04800" y="609600"/>
            <a:ext cx="846271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o-RO" sz="2400" i="1" dirty="0" smtClean="0">
                <a:latin typeface="Palatino Linotype" panose="02040502050505030304" pitchFamily="18" charset="0"/>
              </a:rPr>
              <a:t>realizarea </a:t>
            </a:r>
            <a:r>
              <a:rPr lang="ro-RO" sz="2400" i="1" dirty="0">
                <a:latin typeface="Palatino Linotype" panose="02040502050505030304" pitchFamily="18" charset="0"/>
              </a:rPr>
              <a:t>unui ansamblu hardware</a:t>
            </a:r>
            <a:r>
              <a:rPr lang="ro-RO" sz="2400" dirty="0">
                <a:latin typeface="Palatino Linotype" panose="02040502050505030304" pitchFamily="18" charset="0"/>
              </a:rPr>
              <a:t> format dintr-o placă Arduino Uno la care s-au conectat 4 senzori (temperatură, gaz/fum, alcool, înclinare), 3 convertoare de tensiune (step-up/douwn), o baterie LiPo și un dispozitiv Bluetooth;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o-RO" sz="2400" i="1" dirty="0">
                <a:latin typeface="Palatino Linotype" panose="02040502050505030304" pitchFamily="18" charset="0"/>
              </a:rPr>
              <a:t>realizarea unui pachet de aplicații software</a:t>
            </a:r>
            <a:r>
              <a:rPr lang="ro-RO" sz="2400" dirty="0">
                <a:latin typeface="Palatino Linotype" panose="02040502050505030304" pitchFamily="18" charset="0"/>
              </a:rPr>
              <a:t> – în Arduino IDE pentru ansamblul hardware, în NetBeans JSE pentru recepția structurii de cadru prin intermediul unei comunicații seriale, asincrone, în HTML/PHP pentru interfața </a:t>
            </a:r>
            <a:r>
              <a:rPr lang="ro-RO" sz="2400" dirty="0" smtClean="0">
                <a:latin typeface="Palatino Linotype" panose="02040502050505030304" pitchFamily="18" charset="0"/>
              </a:rPr>
              <a:t>WEB;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o-RO" sz="2400" i="1" dirty="0">
                <a:latin typeface="Palatino Linotype" panose="02040502050505030304" pitchFamily="18" charset="0"/>
              </a:rPr>
              <a:t>realizarea unei baze de date</a:t>
            </a:r>
            <a:r>
              <a:rPr lang="ro-RO" sz="2400" dirty="0">
                <a:latin typeface="Palatino Linotype" panose="02040502050505030304" pitchFamily="18" charset="0"/>
              </a:rPr>
              <a:t> – în mySQL utilizând aici phpMyAdmin prin intermediul XAMPP; 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o-RO" sz="2400" i="1" dirty="0">
                <a:latin typeface="Palatino Linotype" panose="02040502050505030304" pitchFamily="18" charset="0"/>
              </a:rPr>
              <a:t>realizarea unui material scris</a:t>
            </a:r>
            <a:r>
              <a:rPr lang="ro-RO" sz="2400" dirty="0">
                <a:latin typeface="Palatino Linotype" panose="02040502050505030304" pitchFamily="18" charset="0"/>
              </a:rPr>
              <a:t> – care detaliază cele trei idei anterioare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585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1800" dirty="0" smtClean="0">
                <a:latin typeface="Century Schoolbook" panose="02040604050505020304" pitchFamily="18" charset="0"/>
              </a:rPr>
              <a:t>1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2/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6053654"/>
            <a:ext cx="5562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2800" dirty="0" smtClean="0">
                <a:latin typeface="Century Schoolbook" panose="02040604050505020304" pitchFamily="18" charset="0"/>
              </a:rPr>
              <a:t>Perspective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04800" y="609600"/>
            <a:ext cx="846271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o-RO" sz="2400" dirty="0">
                <a:latin typeface="Palatino Linotype" panose="02040502050505030304" pitchFamily="18" charset="0"/>
              </a:rPr>
              <a:t>dezvoltarea unei comunicații prin intermediul GPRS (transmisie pe distanță lungă);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o-RO" sz="2400" dirty="0">
                <a:latin typeface="Palatino Linotype" panose="02040502050505030304" pitchFamily="18" charset="0"/>
              </a:rPr>
              <a:t>dezvoltarea unui modul PHP pentru afișarea graficului de evoluție pentru cei patru senzori, asigurând aici funcții de zoom pentru intervale orare;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o-RO" sz="2400" dirty="0">
                <a:latin typeface="Palatino Linotype" panose="02040502050505030304" pitchFamily="18" charset="0"/>
              </a:rPr>
              <a:t>înțelegerea și dezvoltarea </a:t>
            </a:r>
            <a:r>
              <a:rPr lang="ro-RO" sz="2400" dirty="0" smtClean="0">
                <a:latin typeface="Palatino Linotype" panose="02040502050505030304" pitchFamily="18" charset="0"/>
              </a:rPr>
              <a:t>modu</a:t>
            </a:r>
            <a:r>
              <a:rPr lang="en-US" sz="2400" dirty="0" err="1" smtClean="0">
                <a:latin typeface="Palatino Linotype" panose="02040502050505030304" pitchFamily="18" charset="0"/>
              </a:rPr>
              <a:t>lu</a:t>
            </a:r>
            <a:r>
              <a:rPr lang="ro-RO" sz="2400" dirty="0" smtClean="0">
                <a:latin typeface="Palatino Linotype" panose="02040502050505030304" pitchFamily="18" charset="0"/>
              </a:rPr>
              <a:t>lui </a:t>
            </a:r>
            <a:r>
              <a:rPr lang="ro-RO" sz="2400" dirty="0">
                <a:latin typeface="Palatino Linotype" panose="02040502050505030304" pitchFamily="18" charset="0"/>
              </a:rPr>
              <a:t>de achiziție de date în NetBeans JSE </a:t>
            </a:r>
            <a:r>
              <a:rPr lang="ro-RO" sz="2400" dirty="0" smtClean="0">
                <a:latin typeface="Palatino Linotype" panose="02040502050505030304" pitchFamily="18" charset="0"/>
              </a:rPr>
              <a:t>(</a:t>
            </a:r>
            <a:r>
              <a:rPr lang="en-US" sz="2400" dirty="0" err="1" smtClean="0">
                <a:latin typeface="Palatino Linotype" panose="02040502050505030304" pitchFamily="18" charset="0"/>
              </a:rPr>
              <a:t>ceea</a:t>
            </a:r>
            <a:r>
              <a:rPr lang="en-US" sz="2400" dirty="0" smtClean="0">
                <a:latin typeface="Palatino Linotype" panose="02040502050505030304" pitchFamily="18" charset="0"/>
              </a:rPr>
              <a:t> </a:t>
            </a:r>
            <a:r>
              <a:rPr lang="en-US" sz="2400" dirty="0" err="1" smtClean="0">
                <a:latin typeface="Palatino Linotype" panose="02040502050505030304" pitchFamily="18" charset="0"/>
              </a:rPr>
              <a:t>ce</a:t>
            </a:r>
            <a:r>
              <a:rPr lang="en-US" sz="2400" dirty="0" smtClean="0">
                <a:latin typeface="Palatino Linotype" panose="02040502050505030304" pitchFamily="18" charset="0"/>
              </a:rPr>
              <a:t> </a:t>
            </a:r>
            <a:r>
              <a:rPr lang="en-US" sz="2400" dirty="0" err="1" smtClean="0">
                <a:latin typeface="Palatino Linotype" panose="02040502050505030304" pitchFamily="18" charset="0"/>
              </a:rPr>
              <a:t>sper</a:t>
            </a:r>
            <a:r>
              <a:rPr lang="en-US" sz="2400" dirty="0" smtClean="0">
                <a:latin typeface="Palatino Linotype" panose="02040502050505030304" pitchFamily="18" charset="0"/>
              </a:rPr>
              <a:t> c</a:t>
            </a:r>
            <a:r>
              <a:rPr lang="ro-RO" sz="2400" dirty="0" smtClean="0">
                <a:latin typeface="Palatino Linotype" panose="02040502050505030304" pitchFamily="18" charset="0"/>
              </a:rPr>
              <a:t>ă</a:t>
            </a:r>
            <a:r>
              <a:rPr lang="en-US" sz="2400" dirty="0" smtClean="0">
                <a:latin typeface="Palatino Linotype" panose="02040502050505030304" pitchFamily="18" charset="0"/>
              </a:rPr>
              <a:t> se </a:t>
            </a:r>
            <a:r>
              <a:rPr lang="en-US" sz="2400" dirty="0" err="1" smtClean="0">
                <a:latin typeface="Palatino Linotype" panose="02040502050505030304" pitchFamily="18" charset="0"/>
              </a:rPr>
              <a:t>va</a:t>
            </a:r>
            <a:r>
              <a:rPr lang="en-US" sz="2400" dirty="0" smtClean="0">
                <a:latin typeface="Palatino Linotype" panose="02040502050505030304" pitchFamily="18" charset="0"/>
              </a:rPr>
              <a:t> </a:t>
            </a:r>
            <a:r>
              <a:rPr lang="ro-RO" sz="2400" dirty="0" err="1">
                <a:latin typeface="Palatino Linotype" panose="02040502050505030304" pitchFamily="18" charset="0"/>
              </a:rPr>
              <a:t>î</a:t>
            </a:r>
            <a:r>
              <a:rPr lang="en-US" sz="2400" dirty="0" err="1" smtClean="0">
                <a:latin typeface="Palatino Linotype" panose="02040502050505030304" pitchFamily="18" charset="0"/>
              </a:rPr>
              <a:t>ntampla</a:t>
            </a:r>
            <a:r>
              <a:rPr lang="en-US" sz="2400" dirty="0" smtClean="0">
                <a:latin typeface="Palatino Linotype" panose="02040502050505030304" pitchFamily="18" charset="0"/>
              </a:rPr>
              <a:t> </a:t>
            </a:r>
            <a:r>
              <a:rPr lang="ro-RO" sz="2400" dirty="0">
                <a:latin typeface="Palatino Linotype" panose="02040502050505030304" pitchFamily="18" charset="0"/>
              </a:rPr>
              <a:t>î</a:t>
            </a:r>
            <a:r>
              <a:rPr lang="en-US" sz="2400" dirty="0" smtClean="0">
                <a:latin typeface="Palatino Linotype" panose="02040502050505030304" pitchFamily="18" charset="0"/>
              </a:rPr>
              <a:t>n </a:t>
            </a:r>
            <a:r>
              <a:rPr lang="en-US" sz="2400" dirty="0" err="1" smtClean="0">
                <a:latin typeface="Palatino Linotype" panose="02040502050505030304" pitchFamily="18" charset="0"/>
              </a:rPr>
              <a:t>anii</a:t>
            </a:r>
            <a:r>
              <a:rPr lang="en-US" sz="2400" dirty="0" smtClean="0">
                <a:latin typeface="Palatino Linotype" panose="02040502050505030304" pitchFamily="18" charset="0"/>
              </a:rPr>
              <a:t> de </a:t>
            </a:r>
            <a:r>
              <a:rPr lang="en-US" sz="2400" dirty="0" err="1" smtClean="0">
                <a:latin typeface="Palatino Linotype" panose="02040502050505030304" pitchFamily="18" charset="0"/>
              </a:rPr>
              <a:t>studen</a:t>
            </a:r>
            <a:r>
              <a:rPr lang="ro-RO" sz="2400" dirty="0" smtClean="0">
                <a:latin typeface="Palatino Linotype" panose="02040502050505030304" pitchFamily="18" charset="0"/>
              </a:rPr>
              <a:t>ț</a:t>
            </a:r>
            <a:r>
              <a:rPr lang="en-US" sz="2400" dirty="0" err="1" smtClean="0">
                <a:latin typeface="Palatino Linotype" panose="02040502050505030304" pitchFamily="18" charset="0"/>
              </a:rPr>
              <a:t>ie</a:t>
            </a:r>
            <a:r>
              <a:rPr lang="ro-RO" sz="2400" dirty="0" smtClean="0">
                <a:latin typeface="Palatino Linotype" panose="02040502050505030304" pitchFamily="18" charset="0"/>
              </a:rPr>
              <a:t>);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o-RO" sz="2400" dirty="0">
                <a:latin typeface="Palatino Linotype" panose="02040502050505030304" pitchFamily="18" charset="0"/>
              </a:rPr>
              <a:t>dezvoltarea unui simulator în Proteus care să înlocuiască placa de dezvoltare construită și care să poată să substituie astfel o structură hardware oarecum costisitoare financiar;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o-RO" sz="2400" dirty="0">
                <a:latin typeface="Palatino Linotype" panose="02040502050505030304" pitchFamily="18" charset="0"/>
              </a:rPr>
              <a:t>calibrarea senzorilor de gaz/fum și alcool.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473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609600" y="2438400"/>
            <a:ext cx="8077200" cy="99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fr-FR" sz="4800" dirty="0" err="1" smtClean="0">
                <a:latin typeface="Century Schoolbook" panose="02040604050505020304" pitchFamily="18" charset="0"/>
                <a:ea typeface="ＭＳ Ｐゴシック"/>
                <a:cs typeface="ＭＳ Ｐゴシック"/>
              </a:rPr>
              <a:t>Multumesc</a:t>
            </a:r>
            <a:r>
              <a:rPr lang="en-US" altLang="fr-FR" sz="4800" dirty="0" smtClean="0">
                <a:latin typeface="Century Schoolbook" panose="02040604050505020304" pitchFamily="18" charset="0"/>
                <a:ea typeface="ＭＳ Ｐゴシック"/>
                <a:cs typeface="ＭＳ Ｐゴシック"/>
              </a:rPr>
              <a:t> </a:t>
            </a:r>
            <a:r>
              <a:rPr lang="en-US" altLang="fr-FR" sz="4800" dirty="0" err="1" smtClean="0">
                <a:latin typeface="Century Schoolbook" panose="02040604050505020304" pitchFamily="18" charset="0"/>
                <a:ea typeface="ＭＳ Ｐゴシック"/>
                <a:cs typeface="ＭＳ Ｐゴシック"/>
              </a:rPr>
              <a:t>pentru</a:t>
            </a:r>
            <a:r>
              <a:rPr lang="en-US" altLang="fr-FR" sz="4800" dirty="0" smtClean="0">
                <a:latin typeface="Century Schoolbook" panose="02040604050505020304" pitchFamily="18" charset="0"/>
                <a:ea typeface="ＭＳ Ｐゴシック"/>
                <a:cs typeface="ＭＳ Ｐゴシック"/>
              </a:rPr>
              <a:t> </a:t>
            </a:r>
            <a:r>
              <a:rPr lang="en-US" altLang="fr-FR" sz="4800" dirty="0" err="1" smtClean="0">
                <a:latin typeface="Century Schoolbook" panose="02040604050505020304" pitchFamily="18" charset="0"/>
                <a:ea typeface="ＭＳ Ｐゴシック"/>
                <a:cs typeface="ＭＳ Ｐゴシック"/>
              </a:rPr>
              <a:t>aten</a:t>
            </a:r>
            <a:r>
              <a:rPr lang="ro-RO" altLang="fr-FR" sz="4800" dirty="0" smtClean="0">
                <a:latin typeface="Century Schoolbook" panose="02040604050505020304" pitchFamily="18" charset="0"/>
                <a:ea typeface="ＭＳ Ｐゴシック"/>
                <a:cs typeface="ＭＳ Ｐゴシック"/>
              </a:rPr>
              <a:t>ț</a:t>
            </a:r>
            <a:r>
              <a:rPr lang="en-US" altLang="fr-FR" sz="4800" dirty="0" err="1" smtClean="0">
                <a:latin typeface="Century Schoolbook" panose="02040604050505020304" pitchFamily="18" charset="0"/>
                <a:ea typeface="ＭＳ Ｐゴシック"/>
                <a:cs typeface="ＭＳ Ｐゴシック"/>
              </a:rPr>
              <a:t>ie</a:t>
            </a:r>
            <a:r>
              <a:rPr lang="en-US" altLang="fr-FR" sz="4800" dirty="0" smtClean="0">
                <a:latin typeface="Century Schoolbook" panose="02040604050505020304" pitchFamily="18" charset="0"/>
                <a:ea typeface="ＭＳ Ｐゴシック"/>
                <a:cs typeface="ＭＳ Ｐゴシック"/>
              </a:rPr>
              <a:t> !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533400" y="35814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algn="ctr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ro-RO" altLang="fr-FR" sz="4800" dirty="0" smtClean="0">
                <a:latin typeface="Century Schoolbook" panose="02040604050505020304" pitchFamily="18" charset="0"/>
              </a:rPr>
              <a:t>Întrebări</a:t>
            </a:r>
            <a:r>
              <a:rPr lang="en-US" altLang="fr-FR" sz="4800" dirty="0" smtClean="0">
                <a:latin typeface="Century Schoolbook" panose="02040604050505020304" pitchFamily="18" charset="0"/>
              </a:rPr>
              <a:t> </a:t>
            </a:r>
            <a:r>
              <a:rPr lang="en-US" altLang="fr-FR" sz="4800" dirty="0">
                <a:latin typeface="Century Schoolbook" panose="020406040505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43475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604837" y="370582"/>
            <a:ext cx="599395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fr-FR" sz="32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Sistem</a:t>
            </a:r>
            <a:r>
              <a:rPr lang="en-US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de </a:t>
            </a:r>
            <a:r>
              <a:rPr lang="en-US" altLang="fr-FR" sz="32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monitorizare</a:t>
            </a:r>
            <a:r>
              <a:rPr lang="en-US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endParaRPr lang="ro-RO" altLang="fr-FR" sz="32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ctr" eaLnBrk="1" hangingPunct="1">
              <a:defRPr/>
            </a:pPr>
            <a:r>
              <a:rPr lang="ro-RO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și</a:t>
            </a:r>
            <a:r>
              <a:rPr lang="en-US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control </a:t>
            </a:r>
            <a:r>
              <a:rPr lang="en-US" altLang="fr-FR" sz="32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pentru</a:t>
            </a:r>
            <a:r>
              <a:rPr lang="en-US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ro-RO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factori </a:t>
            </a:r>
            <a:r>
              <a:rPr lang="en-US" altLang="fr-FR" sz="32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externi</a:t>
            </a:r>
            <a:endParaRPr lang="en-US" altLang="fr-FR" sz="32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 smtClean="0">
                <a:latin typeface="Century Schoolbook" panose="02040604050505020304" pitchFamily="18" charset="0"/>
              </a:rPr>
              <a:t>0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487105" y="4462019"/>
            <a:ext cx="203132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03</a:t>
            </a:r>
            <a:r>
              <a:rPr lang="en-US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.</a:t>
            </a:r>
            <a:r>
              <a:rPr lang="ro-RO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0</a:t>
            </a:r>
            <a:r>
              <a:rPr lang="en-US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6.201</a:t>
            </a:r>
            <a:r>
              <a:rPr lang="ro-RO" altLang="fr-FR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6</a:t>
            </a:r>
            <a:endParaRPr lang="en-US" altLang="fr-FR" sz="32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ctr" eaLnBrk="1" hangingPunct="1">
              <a:defRPr/>
            </a:pPr>
            <a:endParaRPr lang="ro-RO" altLang="fr-FR" sz="24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22" y="1752600"/>
            <a:ext cx="3225801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3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81000" y="685800"/>
            <a:ext cx="846271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endParaRPr lang="en-US" altLang="fr-FR" sz="24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just" eaLnBrk="1" hangingPunct="1">
              <a:defRPr/>
            </a:pPr>
            <a:endParaRPr lang="en-US" altLang="fr-FR" sz="2400" b="1" dirty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just" eaLnBrk="1" hangingPunct="1">
              <a:defRPr/>
            </a:pPr>
            <a:endParaRPr lang="en-US" altLang="fr-FR" sz="24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just" eaLnBrk="1" hangingPunct="1">
              <a:defRPr/>
            </a:pPr>
            <a:endParaRPr lang="en-US" altLang="fr-FR" sz="24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just" eaLnBrk="1" hangingPunct="1">
              <a:defRPr/>
            </a:pPr>
            <a:r>
              <a:rPr lang="en-US" altLang="fr-FR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Am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plecat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în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clasa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a </a:t>
            </a:r>
            <a:r>
              <a:rPr lang="en-US" altLang="fr-FR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X-a 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cu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gândul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spre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informatică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și</a:t>
            </a:r>
            <a:r>
              <a:rPr lang="en-US" altLang="fr-FR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am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ajuns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în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clasa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a XII-a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să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îndrăgesc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electronica. </a:t>
            </a:r>
            <a:endParaRPr lang="en-US" altLang="fr-FR" sz="24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just" eaLnBrk="1" hangingPunct="1">
              <a:defRPr/>
            </a:pPr>
            <a:endParaRPr lang="en-US" altLang="fr-FR" sz="24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just" eaLnBrk="1" hangingPunct="1">
              <a:defRPr/>
            </a:pPr>
            <a:r>
              <a:rPr lang="en-US" altLang="fr-FR" sz="24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Proiectul</a:t>
            </a:r>
            <a:r>
              <a:rPr lang="en-US" altLang="fr-FR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înglobează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astfel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cunoștinte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din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ambele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zone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punând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în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US" altLang="fr-FR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evidență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C, </a:t>
            </a:r>
            <a:r>
              <a:rPr lang="en-US" altLang="fr-FR" sz="24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mySQL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, HTML, </a:t>
            </a:r>
            <a:r>
              <a:rPr lang="en-US" altLang="fr-FR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PHP</a:t>
            </a:r>
            <a:r>
              <a:rPr lang="en-US" altLang="fr-FR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ro-RO" altLang="fr-FR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Palatino Linotype" panose="02040502050505030304" pitchFamily="18" charset="0"/>
              </a:rPr>
              <a:t>și JSE.</a:t>
            </a:r>
            <a:endParaRPr lang="en-US" altLang="fr-FR" sz="24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  <a:p>
            <a:pPr algn="just" eaLnBrk="1" hangingPunct="1">
              <a:defRPr/>
            </a:pPr>
            <a:endParaRPr lang="en-US" altLang="fr-FR" sz="24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 smtClean="0">
                <a:latin typeface="Century Schoolbook" panose="02040604050505020304" pitchFamily="18" charset="0"/>
              </a:rPr>
              <a:t>0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2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9265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 smtClean="0">
                <a:latin typeface="Century Schoolbook" panose="02040604050505020304" pitchFamily="18" charset="0"/>
              </a:rPr>
              <a:t>0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3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4800"/>
            <a:ext cx="6705600" cy="532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6053654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800" dirty="0" err="1" smtClean="0">
                <a:latin typeface="Century Schoolbook" panose="02040604050505020304" pitchFamily="18" charset="0"/>
              </a:rPr>
              <a:t>Arhitectur</a:t>
            </a:r>
            <a:r>
              <a:rPr lang="ro-RO" altLang="fr-FR" sz="2800" dirty="0" smtClean="0">
                <a:latin typeface="Century Schoolbook" panose="02040604050505020304" pitchFamily="18" charset="0"/>
              </a:rPr>
              <a:t>ă</a:t>
            </a:r>
            <a:r>
              <a:rPr lang="en-US" altLang="fr-FR" sz="2800" dirty="0" smtClean="0">
                <a:latin typeface="Century Schoolbook" panose="02040604050505020304" pitchFamily="18" charset="0"/>
              </a:rPr>
              <a:t> hardware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880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 smtClean="0">
                <a:latin typeface="Century Schoolbook" panose="02040604050505020304" pitchFamily="18" charset="0"/>
              </a:rPr>
              <a:t>0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4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"/>
            <a:ext cx="5888081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6053654"/>
            <a:ext cx="5562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800" dirty="0" err="1" smtClean="0">
                <a:latin typeface="Century Schoolbook" panose="02040604050505020304" pitchFamily="18" charset="0"/>
              </a:rPr>
              <a:t>Alimentare</a:t>
            </a:r>
            <a:r>
              <a:rPr lang="en-US" altLang="fr-FR" sz="2800" dirty="0" smtClean="0">
                <a:latin typeface="Century Schoolbook" panose="02040604050505020304" pitchFamily="18" charset="0"/>
              </a:rPr>
              <a:t> </a:t>
            </a:r>
            <a:r>
              <a:rPr lang="en-US" altLang="fr-FR" sz="2800" dirty="0" err="1" smtClean="0">
                <a:latin typeface="Century Schoolbook" panose="02040604050505020304" pitchFamily="18" charset="0"/>
              </a:rPr>
              <a:t>sistem</a:t>
            </a:r>
            <a:r>
              <a:rPr lang="en-US" altLang="fr-FR" sz="2800" dirty="0" smtClean="0">
                <a:latin typeface="Century Schoolbook" panose="02040604050505020304" pitchFamily="18" charset="0"/>
              </a:rPr>
              <a:t> hardware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2694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228600" y="6053654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2800" dirty="0" err="1" smtClean="0">
                <a:latin typeface="Century Schoolbook" panose="02040604050505020304" pitchFamily="18" charset="0"/>
              </a:rPr>
              <a:t>Arhitectur</a:t>
            </a:r>
            <a:r>
              <a:rPr lang="ro-RO" altLang="fr-FR" sz="2800" dirty="0" smtClean="0">
                <a:latin typeface="Century Schoolbook" panose="02040604050505020304" pitchFamily="18" charset="0"/>
              </a:rPr>
              <a:t>ă</a:t>
            </a:r>
            <a:r>
              <a:rPr lang="en-US" altLang="fr-FR" sz="2800" dirty="0" smtClean="0">
                <a:latin typeface="Century Schoolbook" panose="02040604050505020304" pitchFamily="18" charset="0"/>
              </a:rPr>
              <a:t> </a:t>
            </a:r>
            <a:r>
              <a:rPr lang="ro-RO" altLang="fr-FR" sz="2800" dirty="0" smtClean="0">
                <a:latin typeface="Century Schoolbook" panose="02040604050505020304" pitchFamily="18" charset="0"/>
              </a:rPr>
              <a:t>software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  <p:sp>
        <p:nvSpPr>
          <p:cNvPr id="59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 smtClean="0">
                <a:latin typeface="Century Schoolbook" panose="02040604050505020304" pitchFamily="18" charset="0"/>
              </a:rPr>
              <a:t>0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5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1" y="228600"/>
            <a:ext cx="875720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643814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800" dirty="0" smtClean="0">
                <a:latin typeface="Century Schoolbook" panose="02040604050505020304" pitchFamily="18" charset="0"/>
              </a:rPr>
              <a:t>0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6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6053654"/>
            <a:ext cx="5562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2800" dirty="0" smtClean="0">
                <a:latin typeface="Century Schoolbook" panose="02040604050505020304" pitchFamily="18" charset="0"/>
              </a:rPr>
              <a:t>Modul software Arduino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612840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1000"/>
            <a:ext cx="3605212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66030"/>
            <a:ext cx="3605212" cy="16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8396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1800" dirty="0" smtClean="0">
                <a:latin typeface="Century Schoolbook" panose="02040604050505020304" pitchFamily="18" charset="0"/>
              </a:rPr>
              <a:t>07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6053654"/>
            <a:ext cx="5562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2800" dirty="0" smtClean="0">
                <a:latin typeface="Century Schoolbook" panose="02040604050505020304" pitchFamily="18" charset="0"/>
              </a:rPr>
              <a:t>Bază de date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5" y="228600"/>
            <a:ext cx="330581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1"/>
            <a:ext cx="5083834" cy="198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62200"/>
            <a:ext cx="5076023" cy="162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34926"/>
            <a:ext cx="5076023" cy="164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11328"/>
            <a:ext cx="3312177" cy="236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6993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1"/>
          <p:cNvSpPr txBox="1">
            <a:spLocks noChangeArrowheads="1"/>
          </p:cNvSpPr>
          <p:nvPr/>
        </p:nvSpPr>
        <p:spPr bwMode="auto">
          <a:xfrm>
            <a:off x="8158163" y="6135688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1800" dirty="0" smtClean="0">
                <a:latin typeface="Century Schoolbook" panose="02040604050505020304" pitchFamily="18" charset="0"/>
              </a:rPr>
              <a:t>08</a:t>
            </a:r>
            <a:r>
              <a:rPr lang="en-US" altLang="fr-FR" sz="1800" dirty="0" smtClean="0">
                <a:latin typeface="Century Schoolbook" panose="02040604050505020304" pitchFamily="18" charset="0"/>
              </a:rPr>
              <a:t>/</a:t>
            </a:r>
            <a:r>
              <a:rPr lang="ro-RO" altLang="fr-FR" sz="1800" dirty="0" smtClean="0">
                <a:latin typeface="Century Schoolbook" panose="02040604050505020304" pitchFamily="18" charset="0"/>
              </a:rPr>
              <a:t>12</a:t>
            </a:r>
            <a:endParaRPr lang="en-US" altLang="fr-FR" sz="18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6053654"/>
            <a:ext cx="5562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ro-RO" altLang="fr-FR" sz="2800" dirty="0" smtClean="0">
                <a:latin typeface="Century Schoolbook" panose="02040604050505020304" pitchFamily="18" charset="0"/>
              </a:rPr>
              <a:t>Modul software WEB</a:t>
            </a:r>
            <a:endParaRPr lang="en-US" altLang="fr-FR" sz="2800" dirty="0">
              <a:latin typeface="Century Schoolbook" panose="02040604050505020304" pitchFamily="18" charset="0"/>
            </a:endParaRPr>
          </a:p>
        </p:txBody>
      </p:sp>
      <p:pic>
        <p:nvPicPr>
          <p:cNvPr id="512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28599"/>
            <a:ext cx="8667011" cy="552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167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9913</TotalTime>
  <Words>349</Words>
  <Application>Microsoft Office PowerPoint</Application>
  <PresentationFormat>On-screen Show (4:3)</PresentationFormat>
  <Paragraphs>50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Electronica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Coanda</dc:creator>
  <cp:lastModifiedBy>pc</cp:lastModifiedBy>
  <cp:revision>511</cp:revision>
  <dcterms:created xsi:type="dcterms:W3CDTF">2012-04-26T09:57:53Z</dcterms:created>
  <dcterms:modified xsi:type="dcterms:W3CDTF">2016-06-01T06:12:22Z</dcterms:modified>
</cp:coreProperties>
</file>